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278" r:id="rId7"/>
    <p:sldId id="271" r:id="rId8"/>
    <p:sldId id="265" r:id="rId9"/>
    <p:sldId id="279" r:id="rId10"/>
    <p:sldId id="260" r:id="rId11"/>
    <p:sldId id="258" r:id="rId12"/>
    <p:sldId id="259" r:id="rId13"/>
    <p:sldId id="263" r:id="rId14"/>
    <p:sldId id="268" r:id="rId15"/>
    <p:sldId id="270"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41" autoAdjust="0"/>
  </p:normalViewPr>
  <p:slideViewPr>
    <p:cSldViewPr snapToGrid="0">
      <p:cViewPr varScale="1">
        <p:scale>
          <a:sx n="55" d="100"/>
          <a:sy n="55" d="100"/>
        </p:scale>
        <p:origin x="1096" y="3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12/25/2024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12/25/2024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7</a:t>
            </a:fld>
            <a:endParaRPr lang="en-US" dirty="0"/>
          </a:p>
        </p:txBody>
      </p:sp>
    </p:spTree>
    <p:extLst>
      <p:ext uri="{BB962C8B-B14F-4D97-AF65-F5344CB8AC3E}">
        <p14:creationId xmlns:p14="http://schemas.microsoft.com/office/powerpoint/2010/main" val="30738185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www.drivendata.org/competitions/7/pump-it-up-data-mining-the-water-table/page/23/"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381965" y="1051560"/>
            <a:ext cx="10521387" cy="5166359"/>
          </a:xfrm>
        </p:spPr>
        <p:txBody>
          <a:bodyPr/>
          <a:lstStyle/>
          <a:p>
            <a:r>
              <a:rPr lang="en-US" sz="6600" dirty="0"/>
              <a:t>PREDICTING THE OPERATIONAL STATUS OF WATER ACCESS POINT IN TANZANIA</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848D8B4-2254-B514-5DCD-88A82AF79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619" y="833438"/>
            <a:ext cx="9907928" cy="519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690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8CFF029-EAEA-0D47-9B47-6BE502DAD871}"/>
              </a:ext>
            </a:extLst>
          </p:cNvPr>
          <p:cNvSpPr txBox="1"/>
          <p:nvPr/>
        </p:nvSpPr>
        <p:spPr>
          <a:xfrm>
            <a:off x="2453833" y="1273215"/>
            <a:ext cx="6169306" cy="707886"/>
          </a:xfrm>
          <a:prstGeom prst="rect">
            <a:avLst/>
          </a:prstGeom>
          <a:noFill/>
        </p:spPr>
        <p:txBody>
          <a:bodyPr wrap="square" rtlCol="0">
            <a:spAutoFit/>
          </a:bodyPr>
          <a:lstStyle/>
          <a:p>
            <a:pPr algn="ctr"/>
            <a:r>
              <a:rPr lang="en-US" sz="4000" dirty="0"/>
              <a:t>OBSERVATIONS</a:t>
            </a:r>
          </a:p>
        </p:txBody>
      </p:sp>
      <p:sp>
        <p:nvSpPr>
          <p:cNvPr id="21" name="TextBox 20">
            <a:extLst>
              <a:ext uri="{FF2B5EF4-FFF2-40B4-BE49-F238E27FC236}">
                <a16:creationId xmlns:a16="http://schemas.microsoft.com/office/drawing/2014/main" id="{558D2CE4-A754-B4CD-1662-FE77B98585F7}"/>
              </a:ext>
            </a:extLst>
          </p:cNvPr>
          <p:cNvSpPr txBox="1"/>
          <p:nvPr/>
        </p:nvSpPr>
        <p:spPr>
          <a:xfrm>
            <a:off x="509286" y="1981101"/>
            <a:ext cx="10648709" cy="4678204"/>
          </a:xfrm>
          <a:prstGeom prst="rect">
            <a:avLst/>
          </a:prstGeom>
          <a:noFill/>
        </p:spPr>
        <p:txBody>
          <a:bodyPr wrap="square" rtlCol="0">
            <a:spAutoFit/>
          </a:bodyPr>
          <a:lstStyle/>
          <a:p>
            <a:pPr algn="l"/>
            <a:r>
              <a:rPr lang="en-US" sz="2800" b="0" i="0" dirty="0">
                <a:solidFill>
                  <a:srgbClr val="000000"/>
                </a:solidFill>
                <a:effectLst/>
                <a:latin typeface="Helvetica Neue"/>
              </a:rPr>
              <a:t>Dry : This appears to be the most influential feature in predicting water point failures. It could indicate whether the water source has dried up. Prioritize investigating and restoring water points marked as "dry."</a:t>
            </a:r>
          </a:p>
          <a:p>
            <a:pPr algn="l"/>
            <a:r>
              <a:rPr lang="en-US" sz="2800" b="0" i="0" dirty="0" err="1">
                <a:solidFill>
                  <a:srgbClr val="000000"/>
                </a:solidFill>
                <a:effectLst/>
                <a:latin typeface="Helvetica Neue"/>
              </a:rPr>
              <a:t>construction_year</a:t>
            </a:r>
            <a:r>
              <a:rPr lang="en-US" sz="2800" b="0" i="0" dirty="0">
                <a:solidFill>
                  <a:srgbClr val="000000"/>
                </a:solidFill>
                <a:effectLst/>
                <a:latin typeface="Helvetica Neue"/>
              </a:rPr>
              <a:t> : Older water points might be more prone to failure . Focus maintenance on older water points or consider replacement for very old installations.</a:t>
            </a:r>
          </a:p>
          <a:p>
            <a:pPr algn="l"/>
            <a:r>
              <a:rPr lang="en-US" sz="2800" b="0" i="0" dirty="0">
                <a:solidFill>
                  <a:srgbClr val="000000"/>
                </a:solidFill>
                <a:effectLst/>
                <a:latin typeface="Helvetica Neue"/>
              </a:rPr>
              <a:t>user-group: This might reflect how the water point is managed or shared </a:t>
            </a:r>
            <a:r>
              <a:rPr lang="en-US" sz="2800" b="0" i="0">
                <a:solidFill>
                  <a:srgbClr val="000000"/>
                </a:solidFill>
                <a:effectLst/>
                <a:latin typeface="Helvetica Neue"/>
              </a:rPr>
              <a:t>among users . Assess </a:t>
            </a:r>
            <a:r>
              <a:rPr lang="en-US" sz="2800" b="0" i="0" dirty="0">
                <a:solidFill>
                  <a:srgbClr val="000000"/>
                </a:solidFill>
                <a:effectLst/>
                <a:latin typeface="Helvetica Neue"/>
              </a:rPr>
              <a:t>the impact of user-group dynamics on functionality and repair needs.</a:t>
            </a:r>
          </a:p>
          <a:p>
            <a:endParaRPr lang="en-US" dirty="0"/>
          </a:p>
        </p:txBody>
      </p:sp>
    </p:spTree>
    <p:extLst>
      <p:ext uri="{BB962C8B-B14F-4D97-AF65-F5344CB8AC3E}">
        <p14:creationId xmlns:p14="http://schemas.microsoft.com/office/powerpoint/2010/main" val="3313535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Box 156">
            <a:extLst>
              <a:ext uri="{FF2B5EF4-FFF2-40B4-BE49-F238E27FC236}">
                <a16:creationId xmlns:a16="http://schemas.microsoft.com/office/drawing/2014/main" id="{DFD08AD7-13CD-B308-6C41-C959B18A99DF}"/>
              </a:ext>
            </a:extLst>
          </p:cNvPr>
          <p:cNvSpPr txBox="1"/>
          <p:nvPr/>
        </p:nvSpPr>
        <p:spPr>
          <a:xfrm>
            <a:off x="1990846" y="1412111"/>
            <a:ext cx="6724891" cy="584775"/>
          </a:xfrm>
          <a:prstGeom prst="rect">
            <a:avLst/>
          </a:prstGeom>
          <a:noFill/>
        </p:spPr>
        <p:txBody>
          <a:bodyPr wrap="square" rtlCol="0">
            <a:spAutoFit/>
          </a:bodyPr>
          <a:lstStyle/>
          <a:p>
            <a:pPr algn="ctr"/>
            <a:r>
              <a:rPr lang="en-US" sz="3200" b="1" i="0" dirty="0">
                <a:solidFill>
                  <a:srgbClr val="000000"/>
                </a:solidFill>
                <a:effectLst/>
                <a:latin typeface="Helvetica Neue"/>
              </a:rPr>
              <a:t>Actionable Recommendations</a:t>
            </a:r>
          </a:p>
        </p:txBody>
      </p:sp>
      <p:sp>
        <p:nvSpPr>
          <p:cNvPr id="158" name="TextBox 157">
            <a:extLst>
              <a:ext uri="{FF2B5EF4-FFF2-40B4-BE49-F238E27FC236}">
                <a16:creationId xmlns:a16="http://schemas.microsoft.com/office/drawing/2014/main" id="{BBC24FCF-E89F-91F7-6ABF-C8D344B8AC64}"/>
              </a:ext>
            </a:extLst>
          </p:cNvPr>
          <p:cNvSpPr txBox="1"/>
          <p:nvPr/>
        </p:nvSpPr>
        <p:spPr>
          <a:xfrm>
            <a:off x="1064871" y="2534855"/>
            <a:ext cx="10475088" cy="3539430"/>
          </a:xfrm>
          <a:prstGeom prst="rect">
            <a:avLst/>
          </a:prstGeom>
          <a:noFill/>
        </p:spPr>
        <p:txBody>
          <a:bodyPr wrap="square" rtlCol="0">
            <a:spAutoFit/>
          </a:bodyPr>
          <a:lstStyle/>
          <a:p>
            <a:pPr algn="l"/>
            <a:r>
              <a:rPr lang="en-US" sz="2800" b="0" i="0" dirty="0">
                <a:solidFill>
                  <a:srgbClr val="000000"/>
                </a:solidFill>
                <a:effectLst/>
                <a:latin typeface="Helvetica Neue"/>
              </a:rPr>
              <a:t>Focus on older water points and areas with dry sources.</a:t>
            </a:r>
          </a:p>
          <a:p>
            <a:pPr algn="l"/>
            <a:r>
              <a:rPr lang="en-US" sz="2800" b="0" i="0" dirty="0">
                <a:solidFill>
                  <a:srgbClr val="000000"/>
                </a:solidFill>
                <a:effectLst/>
                <a:latin typeface="Helvetica Neue"/>
              </a:rPr>
              <a:t>Investigate user management practices (user-group) and funder performance (DWE).</a:t>
            </a:r>
          </a:p>
          <a:p>
            <a:pPr algn="l"/>
            <a:r>
              <a:rPr lang="en-US" sz="2800" b="0" i="0" dirty="0">
                <a:solidFill>
                  <a:srgbClr val="000000"/>
                </a:solidFill>
                <a:effectLst/>
                <a:latin typeface="Helvetica Neue"/>
              </a:rPr>
              <a:t>Focus on Underperforming Managers : Prioritize support for VWC and WUG to reduce the number of non-functional water points. Conduct capacity-building workshops and allocate additional resources.</a:t>
            </a:r>
          </a:p>
          <a:p>
            <a:endParaRPr lang="en-US" sz="2800" dirty="0"/>
          </a:p>
        </p:txBody>
      </p:sp>
    </p:spTree>
    <p:extLst>
      <p:ext uri="{BB962C8B-B14F-4D97-AF65-F5344CB8AC3E}">
        <p14:creationId xmlns:p14="http://schemas.microsoft.com/office/powerpoint/2010/main" val="2292769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6632294" y="1728566"/>
            <a:ext cx="4947410" cy="2773986"/>
          </a:xfrm>
        </p:spPr>
        <p:txBody>
          <a:bodyPr/>
          <a:lstStyle/>
          <a:p>
            <a:r>
              <a:rPr lang="en-US" sz="9600" dirty="0"/>
              <a:t>Thank you</a:t>
            </a:r>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r>
              <a:rPr lang="en-US" dirty="0"/>
              <a:t>8/06/20XX</a:t>
            </a:r>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462987"/>
            <a:ext cx="6019802" cy="5747462"/>
          </a:xfrm>
        </p:spPr>
        <p:txBody>
          <a:bodyPr/>
          <a:lstStyle/>
          <a:p>
            <a:r>
              <a:rPr lang="en-US" dirty="0"/>
              <a:t>INTRODUCTION</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127322" y="1666754"/>
            <a:ext cx="5798915" cy="4236335"/>
          </a:xfrm>
        </p:spPr>
        <p:txBody>
          <a:bodyPr>
            <a:normAutofit fontScale="92500" lnSpcReduction="10000"/>
          </a:bodyPr>
          <a:lstStyle/>
          <a:p>
            <a:r>
              <a:rPr lang="en-US" sz="1900" b="0" dirty="0">
                <a:solidFill>
                  <a:schemeClr val="accent3">
                    <a:lumMod val="50000"/>
                  </a:schemeClr>
                </a:solidFill>
                <a:effectLst/>
                <a:latin typeface="Consolas" panose="020B0609020204030204" pitchFamily="49" charset="0"/>
              </a:rPr>
              <a:t>Access to clean and functional water sources is a fundamental necessity, yet many regions in Tanzania struggle to provide reliable water points for their population of over 67 million. Despite numerous water points being established across the country, a significant number are either non-functional or in need of repair. This situation hampers access to clean water, leading to health challenges, time lost in fetching water, and increased burdens on communities, particularly women and children</a:t>
            </a:r>
          </a:p>
          <a:p>
            <a:endParaRPr lang="en-US" dirty="0"/>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2024</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ABDIRAHMAN FARAH</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woman with VR goggles on her face&#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22570" y="729926"/>
            <a:ext cx="6266025"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6467704" y="571960"/>
            <a:ext cx="5749200" cy="5617049"/>
          </a:xfrm>
        </p:spPr>
        <p:txBody>
          <a:bodyPr/>
          <a:lstStyle/>
          <a:p>
            <a:r>
              <a:rPr lang="en-US" dirty="0"/>
              <a:t>INTRO CONTS….</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6724892" y="1736203"/>
            <a:ext cx="5301204" cy="4549837"/>
          </a:xfrm>
        </p:spPr>
        <p:txBody>
          <a:bodyPr/>
          <a:lstStyle/>
          <a:p>
            <a:r>
              <a:rPr lang="en-US" sz="1900" b="0" i="0" dirty="0">
                <a:solidFill>
                  <a:schemeClr val="accent1">
                    <a:lumMod val="50000"/>
                  </a:schemeClr>
                </a:solidFill>
                <a:effectLst/>
                <a:latin typeface="Helvetica Neue"/>
              </a:rPr>
              <a:t>This project seeks to address this issue by building a machine learning model to classify the operational status of water points. By analyzing data related to water point features such as pump type, installation details, and geographic characteristics, the project aims to predict whether a water point is functional, functional but requiring repair, or non-functional. Such insights can empower stakeholders to take targeted and proactive actions to improve water access</a:t>
            </a:r>
            <a:r>
              <a:rPr lang="en-US" sz="1900" b="0" i="0" dirty="0">
                <a:solidFill>
                  <a:srgbClr val="000000"/>
                </a:solidFill>
                <a:effectLst/>
                <a:latin typeface="Helvetica Neue"/>
              </a:rPr>
              <a:t>.</a:t>
            </a:r>
            <a:r>
              <a:rPr lang="en-ZA" sz="1800" dirty="0"/>
              <a:t>​</a:t>
            </a:r>
            <a:r>
              <a:rPr lang="en-US" sz="1800" dirty="0"/>
              <a:t>​</a:t>
            </a:r>
          </a:p>
        </p:txBody>
      </p:sp>
      <p:sp>
        <p:nvSpPr>
          <p:cNvPr id="2" name="Date Placeholder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a:lstStyle/>
          <a:p>
            <a:r>
              <a:rPr lang="en-US" dirty="0"/>
              <a:t>2024</a:t>
            </a:r>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a:lstStyle/>
          <a:p>
            <a:r>
              <a:rPr lang="en-US" dirty="0"/>
              <a:t>ABDIRAHMAN FARAH</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3474899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793750" y="715938"/>
            <a:ext cx="5302250" cy="522311"/>
          </a:xfrm>
        </p:spPr>
        <p:txBody>
          <a:bodyPr/>
          <a:lstStyle/>
          <a:p>
            <a:r>
              <a:rPr lang="en-US" dirty="0"/>
              <a:t>PROBLEM STATEMENT</a:t>
            </a:r>
          </a:p>
        </p:txBody>
      </p:sp>
      <p:sp>
        <p:nvSpPr>
          <p:cNvPr id="10" name="Date Placeholder 9">
            <a:extLst>
              <a:ext uri="{FF2B5EF4-FFF2-40B4-BE49-F238E27FC236}">
                <a16:creationId xmlns:a16="http://schemas.microsoft.com/office/drawing/2014/main" id="{F6101639-B98B-4290-81F2-6592D5FA903D}"/>
              </a:ext>
            </a:extLst>
          </p:cNvPr>
          <p:cNvSpPr>
            <a:spLocks noGrp="1"/>
          </p:cNvSpPr>
          <p:nvPr>
            <p:ph type="dt" sz="half" idx="10"/>
          </p:nvPr>
        </p:nvSpPr>
        <p:spPr>
          <a:xfrm>
            <a:off x="838200" y="6356350"/>
            <a:ext cx="2743200" cy="365125"/>
          </a:xfrm>
        </p:spPr>
        <p:txBody>
          <a:bodyPr/>
          <a:lstStyle/>
          <a:p>
            <a:r>
              <a:rPr lang="en-US" dirty="0"/>
              <a:t>2024</a:t>
            </a:r>
          </a:p>
        </p:txBody>
      </p:sp>
      <p:sp>
        <p:nvSpPr>
          <p:cNvPr id="11" name="Footer Placeholder 10">
            <a:extLst>
              <a:ext uri="{FF2B5EF4-FFF2-40B4-BE49-F238E27FC236}">
                <a16:creationId xmlns:a16="http://schemas.microsoft.com/office/drawing/2014/main" id="{D326A7AE-D42B-4931-9C9A-68C7909D88C2}"/>
              </a:ext>
            </a:extLst>
          </p:cNvPr>
          <p:cNvSpPr>
            <a:spLocks noGrp="1"/>
          </p:cNvSpPr>
          <p:nvPr>
            <p:ph type="ftr" sz="quarter" idx="11"/>
          </p:nvPr>
        </p:nvSpPr>
        <p:spPr>
          <a:xfrm>
            <a:off x="4038600" y="6356350"/>
            <a:ext cx="4114800" cy="365125"/>
          </a:xfrm>
        </p:spPr>
        <p:txBody>
          <a:bodyPr/>
          <a:lstStyle/>
          <a:p>
            <a:r>
              <a:rPr lang="en-US" dirty="0"/>
              <a:t>FARAH</a:t>
            </a:r>
          </a:p>
        </p:txBody>
      </p:sp>
      <p:pic>
        <p:nvPicPr>
          <p:cNvPr id="46" name="Picture Placeholder 45" descr="A close up of a person wearing glasses and the measurements of the eyes">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xfrm>
            <a:off x="7179733" y="0"/>
            <a:ext cx="5012267" cy="6867376"/>
          </a:xfrm>
          <a:prstGeom prst="rect">
            <a:avLst/>
          </a:prstGeom>
        </p:spPr>
      </p:pic>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
        <p:nvSpPr>
          <p:cNvPr id="3" name="Content Placeholder 2">
            <a:extLst>
              <a:ext uri="{FF2B5EF4-FFF2-40B4-BE49-F238E27FC236}">
                <a16:creationId xmlns:a16="http://schemas.microsoft.com/office/drawing/2014/main" id="{ED3EF344-0EC8-FC43-7E64-673F359DBDE5}"/>
              </a:ext>
            </a:extLst>
          </p:cNvPr>
          <p:cNvSpPr>
            <a:spLocks noGrp="1"/>
          </p:cNvSpPr>
          <p:nvPr>
            <p:ph sz="quarter" idx="15"/>
          </p:nvPr>
        </p:nvSpPr>
        <p:spPr>
          <a:xfrm>
            <a:off x="793750" y="1238250"/>
            <a:ext cx="5850118" cy="4590288"/>
          </a:xfrm>
        </p:spPr>
        <p:txBody>
          <a:bodyPr>
            <a:normAutofit fontScale="92500" lnSpcReduction="10000"/>
          </a:bodyPr>
          <a:lstStyle/>
          <a:p>
            <a:r>
              <a:rPr lang="en-US" b="0" i="0" dirty="0">
                <a:solidFill>
                  <a:schemeClr val="bg1">
                    <a:lumMod val="95000"/>
                  </a:schemeClr>
                </a:solidFill>
                <a:effectLst/>
                <a:latin typeface="Helvetica Neue"/>
              </a:rPr>
              <a:t>In Tanzania, many water points fail to provide reliable access to clean water, impacting millions of people and burdening rural communities. As a data scientist, my goal is to develop a machine learning model to predict the operational status of water points—functional, in need of repair, or non-functional. This will enable stakeholders to prioritize maintenance, allocate resources effectively, and address systemic issues, ensuring sustainable access to clean water for the population.</a:t>
            </a:r>
            <a:endParaRPr lang="en-US" dirty="0">
              <a:solidFill>
                <a:schemeClr val="bg1">
                  <a:lumMod val="95000"/>
                </a:schemeClr>
              </a:solidFill>
            </a:endParaRPr>
          </a:p>
        </p:txBody>
      </p:sp>
    </p:spTree>
    <p:extLst>
      <p:ext uri="{BB962C8B-B14F-4D97-AF65-F5344CB8AC3E}">
        <p14:creationId xmlns:p14="http://schemas.microsoft.com/office/powerpoint/2010/main" val="3168340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5334461" cy="6867376"/>
          </a:xfrm>
        </p:spPr>
      </p:pic>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a:lstStyle/>
          <a:p>
            <a:r>
              <a:rPr lang="en-US" dirty="0"/>
              <a:t>2024X</a:t>
            </a:r>
          </a:p>
        </p:txBody>
      </p:sp>
      <p:sp>
        <p:nvSpPr>
          <p:cNvPr id="23" name="Text Placeholder 22">
            <a:extLst>
              <a:ext uri="{FF2B5EF4-FFF2-40B4-BE49-F238E27FC236}">
                <a16:creationId xmlns:a16="http://schemas.microsoft.com/office/drawing/2014/main" id="{B2BFF67E-8392-4EB4-955D-C2398929F2FE}"/>
              </a:ext>
            </a:extLst>
          </p:cNvPr>
          <p:cNvSpPr>
            <a:spLocks noGrp="1"/>
          </p:cNvSpPr>
          <p:nvPr>
            <p:ph type="body" sz="quarter" idx="18"/>
          </p:nvPr>
        </p:nvSpPr>
        <p:spPr>
          <a:xfrm>
            <a:off x="6347374" y="4764716"/>
            <a:ext cx="504073" cy="768096"/>
          </a:xfrm>
        </p:spPr>
        <p:txBody>
          <a:bodyPr/>
          <a:lstStyle/>
          <a:p>
            <a:r>
              <a:rPr lang="en-US" dirty="0"/>
              <a:t>2</a:t>
            </a:r>
          </a:p>
        </p:txBody>
      </p:sp>
      <p:sp>
        <p:nvSpPr>
          <p:cNvPr id="171" name="Footer Placeholder 170">
            <a:extLst>
              <a:ext uri="{FF2B5EF4-FFF2-40B4-BE49-F238E27FC236}">
                <a16:creationId xmlns:a16="http://schemas.microsoft.com/office/drawing/2014/main" id="{FDE9816E-A3F9-4549-81DC-88BE9CBAA4CC}"/>
              </a:ext>
            </a:extLst>
          </p:cNvPr>
          <p:cNvSpPr>
            <a:spLocks noGrp="1"/>
          </p:cNvSpPr>
          <p:nvPr>
            <p:ph type="ftr" sz="quarter" idx="11"/>
          </p:nvPr>
        </p:nvSpPr>
        <p:spPr>
          <a:xfrm>
            <a:off x="4038600" y="6356350"/>
            <a:ext cx="4114800" cy="365125"/>
          </a:xfrm>
        </p:spPr>
        <p:txBody>
          <a:bodyPr/>
          <a:lstStyle/>
          <a:p>
            <a:r>
              <a:rPr lang="en-US" dirty="0"/>
              <a:t>FARAH</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6857542" y="932731"/>
            <a:ext cx="4325432" cy="2496268"/>
          </a:xfrm>
        </p:spPr>
        <p:txBody>
          <a:bodyPr>
            <a:noAutofit/>
          </a:bodyPr>
          <a:lstStyle/>
          <a:p>
            <a:r>
              <a:rPr lang="en-US" sz="2000" b="0" i="0" dirty="0">
                <a:solidFill>
                  <a:srgbClr val="000000"/>
                </a:solidFill>
                <a:effectLst/>
                <a:latin typeface="Helvetica Neue"/>
              </a:rPr>
              <a:t>Predict Water Point Functionality: Develop a machine learning models to classify water points as functional, functional but in need of repair, or non-functional.</a:t>
            </a:r>
            <a:r>
              <a:rPr lang="en-US" sz="2000" dirty="0"/>
              <a:t>​</a:t>
            </a:r>
          </a:p>
        </p:txBody>
      </p:sp>
      <p:sp>
        <p:nvSpPr>
          <p:cNvPr id="22" name="Text Placeholder 21">
            <a:extLst>
              <a:ext uri="{FF2B5EF4-FFF2-40B4-BE49-F238E27FC236}">
                <a16:creationId xmlns:a16="http://schemas.microsoft.com/office/drawing/2014/main" id="{D64EE55A-A02F-4EE4-83F2-B097394D38E7}"/>
              </a:ext>
            </a:extLst>
          </p:cNvPr>
          <p:cNvSpPr>
            <a:spLocks noGrp="1"/>
          </p:cNvSpPr>
          <p:nvPr>
            <p:ph type="body" sz="quarter" idx="16"/>
          </p:nvPr>
        </p:nvSpPr>
        <p:spPr>
          <a:xfrm>
            <a:off x="6347374" y="1177135"/>
            <a:ext cx="510166" cy="768096"/>
          </a:xfrm>
        </p:spPr>
        <p:txBody>
          <a:bodyPr/>
          <a:lstStyle/>
          <a:p>
            <a:r>
              <a:rPr lang="en-US" dirty="0"/>
              <a:t>1</a:t>
            </a:r>
          </a:p>
        </p:txBody>
      </p:sp>
      <p:sp>
        <p:nvSpPr>
          <p:cNvPr id="16" name="Text Placeholder 15">
            <a:extLst>
              <a:ext uri="{FF2B5EF4-FFF2-40B4-BE49-F238E27FC236}">
                <a16:creationId xmlns:a16="http://schemas.microsoft.com/office/drawing/2014/main" id="{84AAE549-3A78-4243-8999-CEED726047F1}"/>
              </a:ext>
            </a:extLst>
          </p:cNvPr>
          <p:cNvSpPr>
            <a:spLocks noGrp="1"/>
          </p:cNvSpPr>
          <p:nvPr>
            <p:ph type="body" sz="quarter" idx="28"/>
          </p:nvPr>
        </p:nvSpPr>
        <p:spPr>
          <a:xfrm>
            <a:off x="6979534" y="3714179"/>
            <a:ext cx="4203440" cy="2496269"/>
          </a:xfrm>
        </p:spPr>
        <p:txBody>
          <a:bodyPr>
            <a:noAutofit/>
          </a:bodyPr>
          <a:lstStyle/>
          <a:p>
            <a:r>
              <a:rPr lang="en-US" sz="2200" b="0" i="0" dirty="0">
                <a:solidFill>
                  <a:srgbClr val="000000"/>
                </a:solidFill>
                <a:effectLst/>
                <a:latin typeface="Helvetica Neue"/>
              </a:rPr>
              <a:t>Evaluate Model Performance: Assess the accuracy, precision, recall, and overall effectiveness of the models to ensure reliable predictions.</a:t>
            </a:r>
            <a:r>
              <a:rPr lang="en-ZA" sz="2200" dirty="0"/>
              <a:t>​</a:t>
            </a: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6207016" y="219919"/>
            <a:ext cx="5184648" cy="596389"/>
          </a:xfrm>
        </p:spPr>
        <p:txBody>
          <a:bodyPr/>
          <a:lstStyle/>
          <a:p>
            <a:r>
              <a:rPr lang="en-US" dirty="0"/>
              <a:t>OBJECTIVES</a:t>
            </a:r>
          </a:p>
        </p:txBody>
      </p:sp>
    </p:spTree>
    <p:extLst>
      <p:ext uri="{BB962C8B-B14F-4D97-AF65-F5344CB8AC3E}">
        <p14:creationId xmlns:p14="http://schemas.microsoft.com/office/powerpoint/2010/main" val="1057146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56DBF-EBFA-2BE6-FA72-F98748F00667}"/>
            </a:ext>
          </a:extLst>
        </p:cNvPr>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0E144BAE-96DE-253F-73FC-BDF2D4B3C75C}"/>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5334461" cy="6867376"/>
          </a:xfrm>
        </p:spPr>
      </p:pic>
      <p:sp>
        <p:nvSpPr>
          <p:cNvPr id="170" name="Date Placeholder 169">
            <a:extLst>
              <a:ext uri="{FF2B5EF4-FFF2-40B4-BE49-F238E27FC236}">
                <a16:creationId xmlns:a16="http://schemas.microsoft.com/office/drawing/2014/main" id="{7AD9D33B-6CEC-834B-A038-78EDAB684D8A}"/>
              </a:ext>
            </a:extLst>
          </p:cNvPr>
          <p:cNvSpPr>
            <a:spLocks noGrp="1"/>
          </p:cNvSpPr>
          <p:nvPr>
            <p:ph type="dt" sz="half" idx="10"/>
          </p:nvPr>
        </p:nvSpPr>
        <p:spPr>
          <a:xfrm>
            <a:off x="838200" y="6356350"/>
            <a:ext cx="2743200" cy="365125"/>
          </a:xfrm>
        </p:spPr>
        <p:txBody>
          <a:bodyPr/>
          <a:lstStyle/>
          <a:p>
            <a:r>
              <a:rPr lang="en-US" dirty="0"/>
              <a:t>2024X</a:t>
            </a:r>
          </a:p>
        </p:txBody>
      </p:sp>
      <p:sp>
        <p:nvSpPr>
          <p:cNvPr id="171" name="Footer Placeholder 170">
            <a:extLst>
              <a:ext uri="{FF2B5EF4-FFF2-40B4-BE49-F238E27FC236}">
                <a16:creationId xmlns:a16="http://schemas.microsoft.com/office/drawing/2014/main" id="{E0B771A0-611C-E724-71D9-477207931381}"/>
              </a:ext>
            </a:extLst>
          </p:cNvPr>
          <p:cNvSpPr>
            <a:spLocks noGrp="1"/>
          </p:cNvSpPr>
          <p:nvPr>
            <p:ph type="ftr" sz="quarter" idx="11"/>
          </p:nvPr>
        </p:nvSpPr>
        <p:spPr>
          <a:xfrm>
            <a:off x="4038600" y="6356350"/>
            <a:ext cx="4114800" cy="365125"/>
          </a:xfrm>
        </p:spPr>
        <p:txBody>
          <a:bodyPr/>
          <a:lstStyle/>
          <a:p>
            <a:r>
              <a:rPr lang="en-US" dirty="0"/>
              <a:t>FARAH</a:t>
            </a:r>
          </a:p>
        </p:txBody>
      </p:sp>
      <p:sp>
        <p:nvSpPr>
          <p:cNvPr id="172" name="Slide Number Placeholder 171">
            <a:extLst>
              <a:ext uri="{FF2B5EF4-FFF2-40B4-BE49-F238E27FC236}">
                <a16:creationId xmlns:a16="http://schemas.microsoft.com/office/drawing/2014/main" id="{A109EF40-381A-807B-9E95-44813F68C97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
        <p:nvSpPr>
          <p:cNvPr id="24" name="Text Placeholder 23">
            <a:extLst>
              <a:ext uri="{FF2B5EF4-FFF2-40B4-BE49-F238E27FC236}">
                <a16:creationId xmlns:a16="http://schemas.microsoft.com/office/drawing/2014/main" id="{0E5051B5-00A9-FCD0-DF79-C1F0F32292ED}"/>
              </a:ext>
            </a:extLst>
          </p:cNvPr>
          <p:cNvSpPr>
            <a:spLocks noGrp="1"/>
          </p:cNvSpPr>
          <p:nvPr>
            <p:ph type="body" sz="quarter" idx="20"/>
          </p:nvPr>
        </p:nvSpPr>
        <p:spPr>
          <a:xfrm>
            <a:off x="5697244" y="1010058"/>
            <a:ext cx="680407" cy="992361"/>
          </a:xfrm>
        </p:spPr>
        <p:txBody>
          <a:bodyPr/>
          <a:lstStyle/>
          <a:p>
            <a:r>
              <a:rPr lang="en-US" dirty="0"/>
              <a:t>3</a:t>
            </a:r>
          </a:p>
        </p:txBody>
      </p:sp>
      <p:sp>
        <p:nvSpPr>
          <p:cNvPr id="40" name="Text Placeholder 39">
            <a:extLst>
              <a:ext uri="{FF2B5EF4-FFF2-40B4-BE49-F238E27FC236}">
                <a16:creationId xmlns:a16="http://schemas.microsoft.com/office/drawing/2014/main" id="{E7F504B4-B93B-F23B-4A28-05A08B97011D}"/>
              </a:ext>
            </a:extLst>
          </p:cNvPr>
          <p:cNvSpPr>
            <a:spLocks noGrp="1"/>
          </p:cNvSpPr>
          <p:nvPr>
            <p:ph type="body" sz="quarter" idx="29"/>
          </p:nvPr>
        </p:nvSpPr>
        <p:spPr>
          <a:xfrm>
            <a:off x="6661240" y="886383"/>
            <a:ext cx="4692559" cy="2192481"/>
          </a:xfrm>
        </p:spPr>
        <p:txBody>
          <a:bodyPr>
            <a:noAutofit/>
          </a:bodyPr>
          <a:lstStyle/>
          <a:p>
            <a:r>
              <a:rPr lang="en-US" sz="2200" b="0" i="0" dirty="0">
                <a:solidFill>
                  <a:srgbClr val="000000"/>
                </a:solidFill>
                <a:effectLst/>
                <a:latin typeface="Helvetica Neue"/>
              </a:rPr>
              <a:t>Identify Failure Patterns: Analyze the data to uncover factors and trends contributing to water point failures.</a:t>
            </a:r>
            <a:r>
              <a:rPr lang="en-US" sz="2200" dirty="0"/>
              <a:t>​</a:t>
            </a:r>
          </a:p>
        </p:txBody>
      </p:sp>
      <p:sp>
        <p:nvSpPr>
          <p:cNvPr id="47" name="Title 46">
            <a:extLst>
              <a:ext uri="{FF2B5EF4-FFF2-40B4-BE49-F238E27FC236}">
                <a16:creationId xmlns:a16="http://schemas.microsoft.com/office/drawing/2014/main" id="{056850EA-72EF-97AD-C3CB-0F2B79DAC484}"/>
              </a:ext>
            </a:extLst>
          </p:cNvPr>
          <p:cNvSpPr>
            <a:spLocks noGrp="1"/>
          </p:cNvSpPr>
          <p:nvPr>
            <p:ph type="title"/>
          </p:nvPr>
        </p:nvSpPr>
        <p:spPr>
          <a:xfrm>
            <a:off x="6207016" y="219919"/>
            <a:ext cx="5184648" cy="596389"/>
          </a:xfrm>
        </p:spPr>
        <p:txBody>
          <a:bodyPr/>
          <a:lstStyle/>
          <a:p>
            <a:r>
              <a:rPr lang="en-US" dirty="0"/>
              <a:t>OBJECTIVES CONTS…</a:t>
            </a:r>
          </a:p>
        </p:txBody>
      </p:sp>
      <p:sp>
        <p:nvSpPr>
          <p:cNvPr id="10" name="Text Placeholder 23">
            <a:extLst>
              <a:ext uri="{FF2B5EF4-FFF2-40B4-BE49-F238E27FC236}">
                <a16:creationId xmlns:a16="http://schemas.microsoft.com/office/drawing/2014/main" id="{A678C9C3-89D4-64F2-B0FD-25AC568EF87A}"/>
              </a:ext>
            </a:extLst>
          </p:cNvPr>
          <p:cNvSpPr txBox="1">
            <a:spLocks/>
          </p:cNvSpPr>
          <p:nvPr/>
        </p:nvSpPr>
        <p:spPr>
          <a:xfrm>
            <a:off x="5657647" y="3911448"/>
            <a:ext cx="680407" cy="992361"/>
          </a:xfrm>
          <a:prstGeom prst="rect">
            <a:avLst/>
          </a:prstGeom>
          <a:ln w="28575">
            <a:solidFill>
              <a:schemeClr val="accent5">
                <a:lumMod val="40000"/>
                <a:lumOff val="60000"/>
              </a:schemeClr>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cap="all" spc="100" baseline="0">
                <a:solidFill>
                  <a:schemeClr val="accent5">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a:t>
            </a:r>
          </a:p>
        </p:txBody>
      </p:sp>
      <p:sp>
        <p:nvSpPr>
          <p:cNvPr id="11" name="Text Placeholder 39">
            <a:extLst>
              <a:ext uri="{FF2B5EF4-FFF2-40B4-BE49-F238E27FC236}">
                <a16:creationId xmlns:a16="http://schemas.microsoft.com/office/drawing/2014/main" id="{FBB32413-C45E-F9D3-295A-E127BF841C49}"/>
              </a:ext>
            </a:extLst>
          </p:cNvPr>
          <p:cNvSpPr txBox="1">
            <a:spLocks/>
          </p:cNvSpPr>
          <p:nvPr/>
        </p:nvSpPr>
        <p:spPr>
          <a:xfrm>
            <a:off x="6661239" y="3505704"/>
            <a:ext cx="4692559" cy="2192481"/>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p:txBody>
      </p:sp>
      <p:sp>
        <p:nvSpPr>
          <p:cNvPr id="15" name="TextBox 14">
            <a:extLst>
              <a:ext uri="{FF2B5EF4-FFF2-40B4-BE49-F238E27FC236}">
                <a16:creationId xmlns:a16="http://schemas.microsoft.com/office/drawing/2014/main" id="{11E9AA00-198B-1944-5E5B-66327B7498BE}"/>
              </a:ext>
            </a:extLst>
          </p:cNvPr>
          <p:cNvSpPr txBox="1"/>
          <p:nvPr/>
        </p:nvSpPr>
        <p:spPr>
          <a:xfrm>
            <a:off x="6857541" y="3717718"/>
            <a:ext cx="4988834" cy="1938992"/>
          </a:xfrm>
          <a:prstGeom prst="rect">
            <a:avLst/>
          </a:prstGeom>
          <a:noFill/>
        </p:spPr>
        <p:txBody>
          <a:bodyPr wrap="square">
            <a:spAutoFit/>
          </a:bodyPr>
          <a:lstStyle/>
          <a:p>
            <a:r>
              <a:rPr lang="en-US" sz="2400" b="0" i="0" dirty="0">
                <a:solidFill>
                  <a:srgbClr val="000000"/>
                </a:solidFill>
                <a:effectLst/>
                <a:latin typeface="Helvetica Neue"/>
              </a:rPr>
              <a:t>Optimize Resource Allocation: Provide actionable insights for stakeholders to prioritize maintenance and repair efforts effectively.</a:t>
            </a:r>
            <a:endParaRPr lang="en-US" sz="2400" dirty="0"/>
          </a:p>
        </p:txBody>
      </p:sp>
    </p:spTree>
    <p:extLst>
      <p:ext uri="{BB962C8B-B14F-4D97-AF65-F5344CB8AC3E}">
        <p14:creationId xmlns:p14="http://schemas.microsoft.com/office/powerpoint/2010/main" val="1595770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a:t>DATA</a:t>
            </a:r>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2024</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t>FARAH</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
        <p:nvSpPr>
          <p:cNvPr id="37" name="TextBox 36">
            <a:extLst>
              <a:ext uri="{FF2B5EF4-FFF2-40B4-BE49-F238E27FC236}">
                <a16:creationId xmlns:a16="http://schemas.microsoft.com/office/drawing/2014/main" id="{BCE1601A-7321-7698-30C5-A5BDEF7B95F9}"/>
              </a:ext>
            </a:extLst>
          </p:cNvPr>
          <p:cNvSpPr txBox="1"/>
          <p:nvPr/>
        </p:nvSpPr>
        <p:spPr>
          <a:xfrm>
            <a:off x="1226916" y="2801073"/>
            <a:ext cx="10126884" cy="3416320"/>
          </a:xfrm>
          <a:prstGeom prst="rect">
            <a:avLst/>
          </a:prstGeom>
          <a:noFill/>
        </p:spPr>
        <p:txBody>
          <a:bodyPr wrap="square" rtlCol="0">
            <a:spAutoFit/>
          </a:bodyPr>
          <a:lstStyle/>
          <a:p>
            <a:pPr algn="l"/>
            <a:r>
              <a:rPr lang="en-US" sz="2400" b="0" i="0" dirty="0">
                <a:solidFill>
                  <a:schemeClr val="bg1">
                    <a:lumMod val="95000"/>
                  </a:schemeClr>
                </a:solidFill>
                <a:effectLst/>
                <a:latin typeface="-apple-system"/>
              </a:rPr>
              <a:t>Source: The dataset was sourced from </a:t>
            </a:r>
            <a:r>
              <a:rPr lang="en-US" sz="2400" b="0" i="0" dirty="0" err="1">
                <a:solidFill>
                  <a:schemeClr val="bg1">
                    <a:lumMod val="95000"/>
                  </a:schemeClr>
                </a:solidFill>
                <a:effectLst/>
                <a:latin typeface="-apple-system"/>
              </a:rPr>
              <a:t>Taarifa</a:t>
            </a:r>
            <a:r>
              <a:rPr lang="en-US" sz="2400" b="0" i="0" dirty="0">
                <a:solidFill>
                  <a:schemeClr val="bg1">
                    <a:lumMod val="95000"/>
                  </a:schemeClr>
                </a:solidFill>
                <a:effectLst/>
                <a:latin typeface="-apple-system"/>
              </a:rPr>
              <a:t> and the Tanzanian Ministry of Water and is available on </a:t>
            </a:r>
            <a:r>
              <a:rPr lang="en-US" sz="2400" b="0" i="0" dirty="0" err="1">
                <a:solidFill>
                  <a:schemeClr val="bg1">
                    <a:lumMod val="95000"/>
                  </a:schemeClr>
                </a:solidFill>
                <a:effectLst/>
                <a:latin typeface="-apple-system"/>
              </a:rPr>
              <a:t>DrivenData</a:t>
            </a:r>
            <a:r>
              <a:rPr lang="en-US" sz="2400" b="0" i="0" dirty="0">
                <a:solidFill>
                  <a:schemeClr val="bg1">
                    <a:lumMod val="95000"/>
                  </a:schemeClr>
                </a:solidFill>
                <a:effectLst/>
                <a:latin typeface="-apple-system"/>
              </a:rPr>
              <a:t>. </a:t>
            </a:r>
            <a:r>
              <a:rPr lang="en-US" sz="2400" b="0" i="0" u="sng" dirty="0">
                <a:solidFill>
                  <a:schemeClr val="bg1">
                    <a:lumMod val="95000"/>
                  </a:schemeClr>
                </a:solidFill>
                <a:effectLst/>
                <a:latin typeface="-apple-system"/>
                <a:hlinkClick r:id="rId3">
                  <a:extLst>
                    <a:ext uri="{A12FA001-AC4F-418D-AE19-62706E023703}">
                      <ahyp:hlinkClr xmlns:ahyp="http://schemas.microsoft.com/office/drawing/2018/hyperlinkcolor" val="tx"/>
                    </a:ext>
                  </a:extLst>
                </a:hlinkClick>
              </a:rPr>
              <a:t>https://www.drivendata.org/competitions/7/pump-it-up-data-mining-the-water-table/page/23/</a:t>
            </a:r>
            <a:r>
              <a:rPr lang="en-US" sz="2400" b="0" i="0" dirty="0">
                <a:solidFill>
                  <a:schemeClr val="bg1">
                    <a:lumMod val="95000"/>
                  </a:schemeClr>
                </a:solidFill>
                <a:effectLst/>
                <a:latin typeface="-apple-system"/>
              </a:rPr>
              <a:t> </a:t>
            </a:r>
          </a:p>
          <a:p>
            <a:pPr algn="l"/>
            <a:r>
              <a:rPr lang="en-US" sz="2400" b="0" i="0" dirty="0">
                <a:solidFill>
                  <a:schemeClr val="bg1">
                    <a:lumMod val="95000"/>
                  </a:schemeClr>
                </a:solidFill>
                <a:effectLst/>
                <a:latin typeface="-apple-system"/>
              </a:rPr>
              <a:t>Features: The dataset includes attributes such as </a:t>
            </a:r>
            <a:r>
              <a:rPr lang="en-US" sz="2400" b="0" i="0" dirty="0" err="1">
                <a:solidFill>
                  <a:schemeClr val="bg1">
                    <a:lumMod val="95000"/>
                  </a:schemeClr>
                </a:solidFill>
                <a:effectLst/>
                <a:latin typeface="-apple-system"/>
              </a:rPr>
              <a:t>amount_tsh</a:t>
            </a:r>
            <a:r>
              <a:rPr lang="en-US" sz="2400" b="0" i="0" dirty="0">
                <a:solidFill>
                  <a:schemeClr val="bg1">
                    <a:lumMod val="95000"/>
                  </a:schemeClr>
                </a:solidFill>
                <a:effectLst/>
                <a:latin typeface="-apple-system"/>
              </a:rPr>
              <a:t>, funder, </a:t>
            </a:r>
            <a:r>
              <a:rPr lang="en-US" sz="2400" b="0" i="0" dirty="0" err="1">
                <a:solidFill>
                  <a:schemeClr val="bg1">
                    <a:lumMod val="95000"/>
                  </a:schemeClr>
                </a:solidFill>
                <a:effectLst/>
                <a:latin typeface="-apple-system"/>
              </a:rPr>
              <a:t>gps_height</a:t>
            </a:r>
            <a:r>
              <a:rPr lang="en-US" sz="2400" b="0" i="0" dirty="0">
                <a:solidFill>
                  <a:schemeClr val="bg1">
                    <a:lumMod val="95000"/>
                  </a:schemeClr>
                </a:solidFill>
                <a:effectLst/>
                <a:latin typeface="-apple-system"/>
              </a:rPr>
              <a:t>, installer, longitude, latitude, region, management, permit, </a:t>
            </a:r>
            <a:r>
              <a:rPr lang="en-US" sz="2400" b="0" i="0" dirty="0" err="1">
                <a:solidFill>
                  <a:schemeClr val="bg1">
                    <a:lumMod val="95000"/>
                  </a:schemeClr>
                </a:solidFill>
                <a:effectLst/>
                <a:latin typeface="-apple-system"/>
              </a:rPr>
              <a:t>construction_year</a:t>
            </a:r>
            <a:r>
              <a:rPr lang="en-US" sz="2400" b="0" i="0" dirty="0">
                <a:solidFill>
                  <a:schemeClr val="bg1">
                    <a:lumMod val="95000"/>
                  </a:schemeClr>
                </a:solidFill>
                <a:effectLst/>
                <a:latin typeface="-apple-system"/>
              </a:rPr>
              <a:t>, and more.</a:t>
            </a:r>
          </a:p>
          <a:p>
            <a:pPr algn="l"/>
            <a:r>
              <a:rPr lang="en-US" sz="2400" b="0" i="0" dirty="0">
                <a:solidFill>
                  <a:schemeClr val="bg1">
                    <a:lumMod val="95000"/>
                  </a:schemeClr>
                </a:solidFill>
                <a:effectLst/>
                <a:latin typeface="-apple-system"/>
              </a:rPr>
              <a:t>Target Variable: </a:t>
            </a:r>
            <a:r>
              <a:rPr lang="en-US" sz="2400" b="0" i="0" dirty="0" err="1">
                <a:solidFill>
                  <a:schemeClr val="bg1">
                    <a:lumMod val="95000"/>
                  </a:schemeClr>
                </a:solidFill>
                <a:effectLst/>
                <a:latin typeface="-apple-system"/>
              </a:rPr>
              <a:t>status_group</a:t>
            </a:r>
            <a:r>
              <a:rPr lang="en-US" sz="2400" b="0" i="0" dirty="0">
                <a:solidFill>
                  <a:schemeClr val="bg1">
                    <a:lumMod val="95000"/>
                  </a:schemeClr>
                </a:solidFill>
                <a:effectLst/>
                <a:latin typeface="-apple-system"/>
              </a:rPr>
              <a:t> (categorical: functional, functional needs repair, non-functional).</a:t>
            </a:r>
          </a:p>
        </p:txBody>
      </p:sp>
    </p:spTree>
    <p:extLst>
      <p:ext uri="{BB962C8B-B14F-4D97-AF65-F5344CB8AC3E}">
        <p14:creationId xmlns:p14="http://schemas.microsoft.com/office/powerpoint/2010/main" val="2378828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2024</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ABDIRAHMAN FARAH</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pic>
        <p:nvPicPr>
          <p:cNvPr id="28" name="Picture 27">
            <a:extLst>
              <a:ext uri="{FF2B5EF4-FFF2-40B4-BE49-F238E27FC236}">
                <a16:creationId xmlns:a16="http://schemas.microsoft.com/office/drawing/2014/main" id="{93C692FA-528B-153A-B176-66DC3A1FF733}"/>
              </a:ext>
            </a:extLst>
          </p:cNvPr>
          <p:cNvPicPr>
            <a:picLocks noChangeAspect="1"/>
          </p:cNvPicPr>
          <p:nvPr/>
        </p:nvPicPr>
        <p:blipFill>
          <a:blip r:embed="rId3"/>
          <a:stretch>
            <a:fillRect/>
          </a:stretch>
        </p:blipFill>
        <p:spPr>
          <a:xfrm>
            <a:off x="3865944" y="821803"/>
            <a:ext cx="7487856" cy="5197032"/>
          </a:xfrm>
          <a:prstGeom prst="rect">
            <a:avLst/>
          </a:prstGeom>
        </p:spPr>
      </p:pic>
    </p:spTree>
    <p:extLst>
      <p:ext uri="{BB962C8B-B14F-4D97-AF65-F5344CB8AC3E}">
        <p14:creationId xmlns:p14="http://schemas.microsoft.com/office/powerpoint/2010/main" val="61177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292CBA38-A33B-6169-C81A-CB7B70548CDC}"/>
              </a:ext>
            </a:extLst>
          </p:cNvPr>
          <p:cNvSpPr txBox="1"/>
          <p:nvPr/>
        </p:nvSpPr>
        <p:spPr>
          <a:xfrm>
            <a:off x="1053296" y="1794075"/>
            <a:ext cx="10255170" cy="4339650"/>
          </a:xfrm>
          <a:prstGeom prst="rect">
            <a:avLst/>
          </a:prstGeom>
          <a:noFill/>
        </p:spPr>
        <p:txBody>
          <a:bodyPr wrap="square" rtlCol="0">
            <a:spAutoFit/>
          </a:bodyPr>
          <a:lstStyle/>
          <a:p>
            <a:pPr algn="l"/>
            <a:r>
              <a:rPr lang="en-US" sz="2800" b="0" i="0" dirty="0">
                <a:solidFill>
                  <a:schemeClr val="bg1">
                    <a:lumMod val="95000"/>
                  </a:schemeClr>
                </a:solidFill>
                <a:effectLst/>
                <a:latin typeface="Helvetica Neue"/>
              </a:rPr>
              <a:t>VWC (Village Water Committees): This entity accounts for the majority of non-functional water points, indicating potential challenges in maintenance or resource </a:t>
            </a:r>
            <a:r>
              <a:rPr lang="en-US" sz="2800" b="0" i="0" dirty="0" err="1">
                <a:solidFill>
                  <a:schemeClr val="bg1">
                    <a:lumMod val="95000"/>
                  </a:schemeClr>
                </a:solidFill>
                <a:effectLst/>
                <a:latin typeface="Helvetica Neue"/>
              </a:rPr>
              <a:t>allocation.Investigate</a:t>
            </a:r>
            <a:r>
              <a:rPr lang="en-US" sz="2800" b="0" i="0" dirty="0">
                <a:solidFill>
                  <a:schemeClr val="bg1">
                    <a:lumMod val="95000"/>
                  </a:schemeClr>
                </a:solidFill>
                <a:effectLst/>
                <a:latin typeface="Helvetica Neue"/>
              </a:rPr>
              <a:t> the capacity, training, and resources available to VWC. Provide targeted training or support to improve their management effectiveness.</a:t>
            </a:r>
          </a:p>
          <a:p>
            <a:pPr algn="l"/>
            <a:r>
              <a:rPr lang="en-US" sz="2800" b="0" i="0" dirty="0">
                <a:solidFill>
                  <a:schemeClr val="bg1">
                    <a:lumMod val="95000"/>
                  </a:schemeClr>
                </a:solidFill>
                <a:effectLst/>
                <a:latin typeface="Helvetica Neue"/>
              </a:rPr>
              <a:t>WUG (Water User Groups):The second-highest number of non-functional water points is managed by </a:t>
            </a:r>
            <a:r>
              <a:rPr lang="en-US" sz="2800" b="0" i="0" dirty="0" err="1">
                <a:solidFill>
                  <a:schemeClr val="bg1">
                    <a:lumMod val="95000"/>
                  </a:schemeClr>
                </a:solidFill>
                <a:effectLst/>
                <a:latin typeface="Helvetica Neue"/>
              </a:rPr>
              <a:t>WUG.Evaluate</a:t>
            </a:r>
            <a:r>
              <a:rPr lang="en-US" sz="2800" b="0" i="0" dirty="0">
                <a:solidFill>
                  <a:schemeClr val="bg1">
                    <a:lumMod val="95000"/>
                  </a:schemeClr>
                </a:solidFill>
                <a:effectLst/>
                <a:latin typeface="Helvetica Neue"/>
              </a:rPr>
              <a:t> their management processes and identify gaps that lead to failure.</a:t>
            </a:r>
          </a:p>
          <a:p>
            <a:endParaRPr lang="en-US" sz="2400" dirty="0">
              <a:solidFill>
                <a:schemeClr val="bg1">
                  <a:lumMod val="95000"/>
                </a:schemeClr>
              </a:solidFill>
            </a:endParaRPr>
          </a:p>
        </p:txBody>
      </p:sp>
      <p:sp>
        <p:nvSpPr>
          <p:cNvPr id="23" name="TextBox 22">
            <a:extLst>
              <a:ext uri="{FF2B5EF4-FFF2-40B4-BE49-F238E27FC236}">
                <a16:creationId xmlns:a16="http://schemas.microsoft.com/office/drawing/2014/main" id="{068FFFB4-9642-5B90-ADEC-D2AC9893C607}"/>
              </a:ext>
            </a:extLst>
          </p:cNvPr>
          <p:cNvSpPr txBox="1"/>
          <p:nvPr/>
        </p:nvSpPr>
        <p:spPr>
          <a:xfrm>
            <a:off x="3449257" y="539609"/>
            <a:ext cx="6458674" cy="461665"/>
          </a:xfrm>
          <a:prstGeom prst="rect">
            <a:avLst/>
          </a:prstGeom>
          <a:noFill/>
        </p:spPr>
        <p:txBody>
          <a:bodyPr wrap="square" rtlCol="0">
            <a:spAutoFit/>
          </a:bodyPr>
          <a:lstStyle/>
          <a:p>
            <a:pPr algn="ctr"/>
            <a:r>
              <a:rPr lang="en-US" sz="2400" b="0" i="0" dirty="0">
                <a:solidFill>
                  <a:schemeClr val="bg1">
                    <a:lumMod val="95000"/>
                  </a:schemeClr>
                </a:solidFill>
                <a:effectLst/>
                <a:latin typeface="Helvetica Neue"/>
              </a:rPr>
              <a:t>OBSERVATIONS</a:t>
            </a:r>
          </a:p>
        </p:txBody>
      </p:sp>
    </p:spTree>
    <p:extLst>
      <p:ext uri="{BB962C8B-B14F-4D97-AF65-F5344CB8AC3E}">
        <p14:creationId xmlns:p14="http://schemas.microsoft.com/office/powerpoint/2010/main" val="414789630"/>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370</TotalTime>
  <Words>711</Words>
  <Application>Microsoft Office PowerPoint</Application>
  <PresentationFormat>Widescreen</PresentationFormat>
  <Paragraphs>58</Paragraphs>
  <Slides>13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-apple-system</vt:lpstr>
      <vt:lpstr>Arial</vt:lpstr>
      <vt:lpstr>Bierstadt</vt:lpstr>
      <vt:lpstr>Calibri</vt:lpstr>
      <vt:lpstr>Consolas</vt:lpstr>
      <vt:lpstr>Courier New</vt:lpstr>
      <vt:lpstr>Helvetica Neue</vt:lpstr>
      <vt:lpstr>Posterama</vt:lpstr>
      <vt:lpstr>Posterama Bold</vt:lpstr>
      <vt:lpstr>Office Theme</vt:lpstr>
      <vt:lpstr>PREDICTING THE OPERATIONAL STATUS OF WATER ACCESS POINT IN TANZANIA</vt:lpstr>
      <vt:lpstr>INTRODUCTION</vt:lpstr>
      <vt:lpstr>INTRO CONTS….</vt:lpstr>
      <vt:lpstr>PROBLEM STATEMENT</vt:lpstr>
      <vt:lpstr>OBJECTIVES</vt:lpstr>
      <vt:lpstr>OBJECTIVES CONTS…</vt:lpstr>
      <vt:lpstr>DATA</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Hp</dc:creator>
  <cp:lastModifiedBy>Hp</cp:lastModifiedBy>
  <cp:revision>20</cp:revision>
  <dcterms:created xsi:type="dcterms:W3CDTF">2024-12-25T11:42:20Z</dcterms:created>
  <dcterms:modified xsi:type="dcterms:W3CDTF">2024-12-25T17:53:05Z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